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6" r:id="rId2"/>
    <p:sldId id="257" r:id="rId3"/>
    <p:sldId id="258" r:id="rId4"/>
    <p:sldId id="447" r:id="rId5"/>
    <p:sldId id="348" r:id="rId6"/>
    <p:sldId id="445" r:id="rId7"/>
    <p:sldId id="260" r:id="rId8"/>
    <p:sldId id="437" r:id="rId9"/>
    <p:sldId id="436" r:id="rId10"/>
    <p:sldId id="373" r:id="rId11"/>
    <p:sldId id="388" r:id="rId12"/>
    <p:sldId id="438" r:id="rId13"/>
    <p:sldId id="439" r:id="rId14"/>
    <p:sldId id="261" r:id="rId15"/>
    <p:sldId id="430" r:id="rId16"/>
    <p:sldId id="441" r:id="rId17"/>
    <p:sldId id="440" r:id="rId18"/>
    <p:sldId id="442" r:id="rId19"/>
    <p:sldId id="398" r:id="rId20"/>
    <p:sldId id="390" r:id="rId21"/>
    <p:sldId id="325" r:id="rId22"/>
    <p:sldId id="326" r:id="rId23"/>
    <p:sldId id="327" r:id="rId24"/>
    <p:sldId id="446" r:id="rId25"/>
    <p:sldId id="328" r:id="rId26"/>
    <p:sldId id="275" r:id="rId27"/>
    <p:sldId id="350" r:id="rId28"/>
    <p:sldId id="443" r:id="rId29"/>
    <p:sldId id="444" r:id="rId30"/>
  </p:sldIdLst>
  <p:sldSz cx="18288000" cy="10287000"/>
  <p:notesSz cx="6858000" cy="9144000"/>
  <p:embeddedFontLst>
    <p:embeddedFont>
      <p:font typeface="Calibri" panose="020F0502020204030204" pitchFamily="34" charset="0"/>
      <p:regular r:id="rId32"/>
      <p:bold r:id="rId33"/>
      <p:italic r:id="rId34"/>
      <p:boldItalic r:id="rId35"/>
    </p:embeddedFont>
    <p:embeddedFont>
      <p:font typeface="Consolas" panose="020B0609020204030204" pitchFamily="49" charset="0"/>
      <p:regular r:id="rId36"/>
      <p:bold r:id="rId37"/>
      <p:italic r:id="rId38"/>
      <p:boldItalic r:id="rId39"/>
    </p:embeddedFont>
    <p:embeddedFont>
      <p:font typeface="Gidole" panose="02000503000000000000" pitchFamily="50" charset="0"/>
      <p:regular r:id="rId40"/>
    </p:embeddedFont>
    <p:embeddedFont>
      <p:font typeface="League Spartan" panose="020B0604020202020204" charset="0"/>
      <p:regular r:id="rId41"/>
    </p:embeddedFont>
    <p:embeddedFont>
      <p:font typeface="Open Sans Extra Bold" panose="020B0604020202020204" charset="0"/>
      <p:regular r:id="rId42"/>
    </p:embeddedFont>
    <p:embeddedFont>
      <p:font typeface="Roboto Mono" pitchFamily="2" charset="0"/>
      <p:regular r:id="rId43"/>
      <p:bold r:id="rId44"/>
      <p:italic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447"/>
            <p14:sldId id="348"/>
            <p14:sldId id="445"/>
            <p14:sldId id="260"/>
            <p14:sldId id="437"/>
            <p14:sldId id="436"/>
            <p14:sldId id="373"/>
            <p14:sldId id="388"/>
            <p14:sldId id="438"/>
            <p14:sldId id="439"/>
            <p14:sldId id="261"/>
            <p14:sldId id="430"/>
            <p14:sldId id="441"/>
            <p14:sldId id="440"/>
            <p14:sldId id="442"/>
            <p14:sldId id="398"/>
            <p14:sldId id="390"/>
          </p14:sldIdLst>
        </p14:section>
        <p14:section name="4. Conclusion" id="{A4138F31-BD73-4858-9C6C-68D5E4BFA6DB}">
          <p14:sldIdLst>
            <p14:sldId id="325"/>
            <p14:sldId id="326"/>
            <p14:sldId id="327"/>
            <p14:sldId id="446"/>
            <p14:sldId id="328"/>
            <p14:sldId id="275"/>
            <p14:sldId id="350"/>
            <p14:sldId id="443"/>
            <p14:sldId id="4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2"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28EA9"/>
    <a:srgbClr val="3D3935"/>
    <a:srgbClr val="CF3338"/>
    <a:srgbClr val="FCA426"/>
    <a:srgbClr val="6454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8463" autoAdjust="0"/>
  </p:normalViewPr>
  <p:slideViewPr>
    <p:cSldViewPr>
      <p:cViewPr varScale="1">
        <p:scale>
          <a:sx n="55" d="100"/>
          <a:sy n="55" d="100"/>
        </p:scale>
        <p:origin x="1117" y="53"/>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8/11/2020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Python is indeed a programming language, I’m assuming you know that already and it hasn’t scared you off yet, congratulations it shouldn’t.</a:t>
            </a:r>
            <a:br>
              <a:rPr lang="en-US" dirty="0"/>
            </a:br>
            <a:r>
              <a:rPr lang="en-US" dirty="0"/>
              <a:t>One interesting thing with Python is it’s an </a:t>
            </a:r>
            <a:r>
              <a:rPr lang="en-US" i="1" dirty="0"/>
              <a:t>open-source </a:t>
            </a:r>
            <a:r>
              <a:rPr lang="en-US" i="0" dirty="0"/>
              <a:t>language, that means that anyone is free to take Python code and do whatever they want with it, and people indeed do all sorts of things with it. They distribute copies of it, they sell code based on it, they mash-up code and pass it around. </a:t>
            </a:r>
          </a:p>
          <a:p>
            <a:endParaRPr lang="en-US" i="0" dirty="0"/>
          </a:p>
          <a:p>
            <a:r>
              <a:rPr lang="en-US" dirty="0"/>
              <a:t>Python is not a spreadsheet, by that I mean we can’t go in and execute directly on cells and see the results appear, like we can in regular Excel. It’s also not a database, Python is not really a place to </a:t>
            </a:r>
            <a:r>
              <a:rPr lang="en-US" i="1" dirty="0"/>
              <a:t>store </a:t>
            </a:r>
            <a:r>
              <a:rPr lang="en-US" i="0" dirty="0"/>
              <a:t>data, usually you are going to retrieve data from other files such as yes Excel spreadsheets, but also anything from a database to HTML web scraping.</a:t>
            </a:r>
          </a:p>
          <a:p>
            <a:endParaRPr lang="en-US" i="0" dirty="0"/>
          </a:p>
          <a:p>
            <a:r>
              <a:rPr lang="en-US" i="0" dirty="0"/>
              <a:t>Finally, Python unlike Excel is not commercially supported, that means it’s really powered by amateurs which is really remarkable. Now if you wanted to pay one of those amateurs to help you, you can certainly do that, but this isn’t like Excel where the product is under a closed-shop.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3244957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when you want to get started with Excel it’s pretty simple, you purchase and download a copy of Excel! </a:t>
            </a:r>
          </a:p>
          <a:p>
            <a:r>
              <a:rPr lang="en-US" dirty="0"/>
              <a:t>With Python it’s a little different. Now you </a:t>
            </a:r>
            <a:r>
              <a:rPr lang="en-US" i="1" dirty="0"/>
              <a:t>can </a:t>
            </a:r>
            <a:r>
              <a:rPr lang="en-US" i="0" dirty="0"/>
              <a:t>download the “source code” of Python, from the Python Foundation. This is where the official Python language is maintained. But this is open-source so people are welcome to make copies of it and distribute it on their own.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32496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why take the time to learn a new programming language? It’s hard work. But there are so many benefits, especially for Python, since it is free, you are really able to learn a lot with the only cost really being your time and effort, not a bad deal considering how much you can do, I mean really anything from web development to machine learning is possible in Python which is pretty cool and explains just why it’s so popular, it’s definitely an in-demand skill that will support you in your career, and just learning how to code is such a powerful learning experience that it is worth doing. I know it has sharpened my aptitude about working with computers.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208757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Probably the biggest disadvantage about learning Python is it can be so very frustrating! You are learning a programming language, it is like learning a new language, so that can be very draining. But I hope with this course I can lay the foundations for you to continue exploring without panicking.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930854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OK I have a spreadsheet here, let’s briefly open this and ask a few hypothetical questions about our data. Where could Excel use an assist here? I have a demo note file, you are welcome to follow along with that as we go through it.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408073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Let’s spend a couple more slides on getting familiar with Python and we will dive into coding soon I promise.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2396816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Anaconda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3177287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152348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remember that Python is open-source which means anyone is welcome to build off of it however they want. This is what </a:t>
            </a:r>
            <a:r>
              <a:rPr lang="en-US" dirty="0" err="1"/>
              <a:t>Jupyter</a:t>
            </a:r>
            <a:r>
              <a:rPr lang="en-US" dirty="0"/>
              <a:t> is, this is a special interface for working with what are known as Python </a:t>
            </a:r>
            <a:r>
              <a:rPr lang="en-US" i="1" dirty="0"/>
              <a:t>notebooks</a:t>
            </a:r>
            <a:r>
              <a:rPr lang="en-US" i="0" dirty="0"/>
              <a:t>. There are other ways to execute and work with Python code, for example if you’ve heard of VS Code or PyCharm, those are other code editors that would allow us to run the Python code, but </a:t>
            </a:r>
            <a:r>
              <a:rPr lang="en-US" i="0" dirty="0" err="1"/>
              <a:t>Jupyter</a:t>
            </a:r>
            <a:r>
              <a:rPr lang="en-US" i="0" dirty="0"/>
              <a:t> notebooks are great teaching tools so we’ll be using those.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3248855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just scratched the surface here with linear regression! But hopefully it gives you a sense of how it works. And really it’s so foundational to data analysis. It really bridges the gap between stats and data science.</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3243811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finally let’s get into Python, sigh of relief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4092096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Now we got into some common data-wrangling tasks you might do such as sorting and filtering. There is more you can program Python to do to help you process data, this gets into some more intermediate programming techniques such as writing if/else statements, writing your own functions or writing loops. We did not get into these topics but if you check out the books I suggest you will learn more.</a:t>
            </a:r>
          </a:p>
          <a:p>
            <a:endParaRPr lang="en-US" i="0" dirty="0"/>
          </a:p>
          <a:p>
            <a:r>
              <a:rPr lang="en-US" i="0" dirty="0"/>
              <a:t>Also we really just worked with reading Excel files and csv files into Python however it’s likely you’ll need to get data from other sources, such as relational databases for application programming interfaces or APIs, for APIs especially knowing some things about user-defined functions and loops will help a lot toward collecting that data.</a:t>
            </a:r>
          </a:p>
          <a:p>
            <a:endParaRPr lang="en-US" i="0" dirty="0"/>
          </a:p>
          <a:p>
            <a:r>
              <a:rPr lang="en-US" i="0" dirty="0"/>
              <a:t>Finally, pandas, matplotlib and seaborn are the bread and butter of working with data in Python so continue learning about them! You will use them for nearly everything you do with data in Python.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we’ve been operating on a shared O’Reilly server, but if you want to practice on your own computer, you can download Python a few ways, but I suggest downloading it from Anaconda. Remember that anyone can take the Python code and do what they want with it.  This Anaconda group has bundled the code with some other awesome functionalities, and they offer a starter version to individuals for free. So then you can have it on your own computer to use Python.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really like this book because it can show you how to automate all sorts of things in Python, including spreadsheets. It will show you how to manipulate Google Sheets, send emails, Word Docs, </a:t>
            </a:r>
            <a:r>
              <a:rPr lang="en-US" dirty="0" err="1"/>
              <a:t>etc</a:t>
            </a:r>
            <a:r>
              <a:rPr lang="en-US" dirty="0"/>
              <a:t>, so maybe you would want to not just write the workbook from Python but then send it out over email,  read this book and learn how. You will learn some more advanced programming techniques such as writing your own functions or loops.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837595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book is the bible for manipulating data with Pandas, so take a look, it will be a good combination of reinforcing what you’ve learned today and then learning some new things. But I hope you enjoyed working with Pandas because it’s all over your future in Python 😊.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81976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2743426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already answered this but I would love to know where everyone is coming from and what are your objectives for this course, what interests you about Python? And is this your first time coding? I would say if you are in this class you have kind of done some coding already as Excel users, but just kind of reading the room about what brings everyone here and what they are hoping to get today. </a:t>
            </a:r>
            <a:endParaRPr lang="en-US" i="0" dirty="0"/>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have a </a:t>
            </a:r>
            <a:r>
              <a:rPr lang="en-US" i="1" dirty="0"/>
              <a:t>ton </a:t>
            </a:r>
            <a:r>
              <a:rPr lang="en-US" i="0" dirty="0"/>
              <a:t>of stuff to do today so I apologize now if we don’t get through it all. </a:t>
            </a:r>
          </a:p>
          <a:p>
            <a:r>
              <a:rPr lang="en-US" i="0" dirty="0"/>
              <a:t>We’ll be spending most of our time coding in Python, big surprise and I will make sure to spend some time working with spreadsheet data in Python, to bridge that gap.</a:t>
            </a:r>
          </a:p>
          <a:p>
            <a:endParaRPr lang="en-US" i="0" dirty="0"/>
          </a:p>
          <a:p>
            <a:r>
              <a:rPr lang="en-US" i="0" dirty="0"/>
              <a:t>But also I want to bridge that </a:t>
            </a:r>
            <a:r>
              <a:rPr lang="en-US" i="1" dirty="0"/>
              <a:t>knowledge </a:t>
            </a:r>
            <a:r>
              <a:rPr lang="en-US" i="0" dirty="0"/>
              <a:t>gap, and tap your memories for things that you probably do with data all the time, like sort, filter, and merge. You do this all the time in Excel and you know why they are so important! They are also important in Python, so I want to help you take that mental model of working with data and apply it to Python.</a:t>
            </a:r>
          </a:p>
          <a:p>
            <a:endParaRPr lang="en-US" i="0" dirty="0"/>
          </a:p>
          <a:p>
            <a:r>
              <a:rPr lang="en-US" i="0" dirty="0"/>
              <a:t>Now as you’ll see working with Python is similar to Excel in some ways but also different, one big difference is our interface for working with Python. We will use </a:t>
            </a:r>
            <a:r>
              <a:rPr lang="en-US" i="0" dirty="0" err="1"/>
              <a:t>Jupyter</a:t>
            </a:r>
            <a:r>
              <a:rPr lang="en-US" i="0" dirty="0"/>
              <a:t> notebooks which are quite popular, and that will make sense why as we begin to use them, they make code much more beautiful than I thought it would ever be.</a:t>
            </a:r>
          </a:p>
          <a:p>
            <a:endParaRPr lang="en-US" i="0" dirty="0"/>
          </a:p>
          <a:p>
            <a:r>
              <a:rPr lang="en-US" i="0" dirty="0"/>
              <a:t>And to build on the planetary analogy from </a:t>
            </a:r>
            <a:r>
              <a:rPr lang="en-US" i="0" dirty="0" err="1"/>
              <a:t>Jupyter</a:t>
            </a:r>
            <a:r>
              <a:rPr lang="en-US" i="0" dirty="0"/>
              <a:t>, Python is a huge universe of packages, we will get into packages later in the course, but you can think of them as like the app store. We will look at what makes these packages so cool – in many ways, it’s cooler than the app store. </a:t>
            </a:r>
          </a:p>
          <a:p>
            <a:endParaRPr lang="en-US" i="0" dirty="0"/>
          </a:p>
          <a:p>
            <a:r>
              <a:rPr lang="en-US" i="0" dirty="0"/>
              <a:t>Finally this is not easy stuff! So I want to make sure you feel comfortable with your first steps in Python! By relating what we are learning to what you already know that will be a huge help in getting you familiar with this content, I want you not to panic.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2368462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this course to be interactive, learning works best if I show you something and then you do it. If you sit here and listen to me talk for three hours, I don’t know how much you are going to get out of it.</a:t>
            </a:r>
          </a:p>
          <a:p>
            <a:endParaRPr lang="en-US" dirty="0"/>
          </a:p>
          <a:p>
            <a:r>
              <a:rPr lang="en-US" dirty="0"/>
              <a:t>So I will try to stay on pace here so that each section corresponds to about an hour. Most of the time will be spent in </a:t>
            </a:r>
            <a:r>
              <a:rPr lang="en-US" dirty="0" err="1"/>
              <a:t>Jupyter</a:t>
            </a:r>
            <a:r>
              <a:rPr lang="en-US" dirty="0"/>
              <a:t> notebooks and there will be ample time for you to practice, I have what amounts to fill in the blank coding challenges, I also have solution files for you to compare your work and we will go through the solutions together.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why am I so bent on this idea of “Python for Excel Users?”  Why not just do a Python introduction? Well the way I see it, you already know A LOT about coding, so why waste that knowledge! We want to </a:t>
            </a:r>
            <a:r>
              <a:rPr lang="en-US" i="1" dirty="0"/>
              <a:t>transfer </a:t>
            </a:r>
            <a:r>
              <a:rPr lang="en-US" i="0" dirty="0"/>
              <a:t>and </a:t>
            </a:r>
            <a:r>
              <a:rPr lang="en-US" i="1" dirty="0"/>
              <a:t>pivot </a:t>
            </a:r>
            <a:r>
              <a:rPr lang="en-US" i="0" dirty="0"/>
              <a:t>this knowledge, this is generally how we learn things anyway! So let’s take what you know about Excel and plug it into Python, that gives you a huge leg-up.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041809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 few more slides here and we will jump briefly into Excel and then Python. I know as an attendee I hate listening to this kind of slow wind-up and I just want to start coding ,but it really matters to have all this background knowledge, in fact I would say one of the most important traits you can have as a data person is to be able to contextualize and switch between skills.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https://pixabay.com/photos/children-happy-siblings-hide-play-1879907/</a:t>
            </a:r>
          </a:p>
          <a:p>
            <a:r>
              <a:rPr lang="en-US" dirty="0"/>
              <a:t>OK now one thing I want you to dispose of right now is this idea that we are going to displace Excel and never come back. This is not realistic, it’s not a good idea. Often this Python for Excel users is seen as a changing of the guard, I want to frame it as you are welcoming a new superhero into your crew. </a:t>
            </a:r>
          </a:p>
          <a:p>
            <a:r>
              <a:rPr lang="en-US" dirty="0"/>
              <a:t>What do I mean by this?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831005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come back to this image a lot, this idea of a “data analytics stack.” These are tools that we often use to build data products, they are all different slices of the same stack, no one is better than the other and they are most effective when we cross different platforms.  Excel is a totally valid tool for prototyping and end-user interaction, don’t hate on it! It is a powerful tool. </a:t>
            </a:r>
            <a:br>
              <a:rPr lang="en-US" dirty="0"/>
            </a:br>
            <a:br>
              <a:rPr lang="en-US" dirty="0"/>
            </a:br>
            <a:r>
              <a:rPr lang="en-US" dirty="0"/>
              <a:t>And Python is a powerful tool, it’s best not to put all your eggs into any of these tools, but to know when to use it and when not to, what these tools are and what they are not. Let’s do that with Python.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3414069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www.python.org/"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https://stackoverflow.blog/2017/09/06/incredible-growth-python/"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www.anaconda.com/products/individual" TargetMode="External"/><Relationship Id="rId5" Type="http://schemas.openxmlformats.org/officeDocument/2006/relationships/image" Target="../media/image14.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hyperlink" Target="https://pypi.org/" TargetMode="External"/><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docs.python.org/3/library/index.html" TargetMode="External"/><Relationship Id="rId5" Type="http://schemas.openxmlformats.org/officeDocument/2006/relationships/image" Target="../media/image1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hyperlink" Target="https://jupyter.org/index.html" TargetMode="Externa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4.png"/><Relationship Id="rId9" Type="http://schemas.openxmlformats.org/officeDocument/2006/relationships/image" Target="../media/image25.png"/></Relationships>
</file>

<file path=ppt/slides/_rels/slide2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8.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4.png"/><Relationship Id="rId9"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http://www.datacommunitydc.org/blog/2013/09/the-data-products-venn-diagram"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323990" y="4912783"/>
            <a:ext cx="13542992" cy="2830903"/>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PYTHON FOR EXCEL USERS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PYTHON IS:					PYTHON IS NOT:</a:t>
            </a:r>
          </a:p>
        </p:txBody>
      </p:sp>
      <p:sp>
        <p:nvSpPr>
          <p:cNvPr id="10" name="TextBox 10"/>
          <p:cNvSpPr txBox="1"/>
          <p:nvPr/>
        </p:nvSpPr>
        <p:spPr>
          <a:xfrm>
            <a:off x="9296400" y="1968532"/>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spreadsheet</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database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Commercially supported</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programming language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Open-source</a:t>
            </a:r>
          </a:p>
        </p:txBody>
      </p:sp>
    </p:spTree>
    <p:extLst>
      <p:ext uri="{BB962C8B-B14F-4D97-AF65-F5344CB8AC3E}">
        <p14:creationId xmlns:p14="http://schemas.microsoft.com/office/powerpoint/2010/main" val="1023782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905000" y="264557"/>
            <a:ext cx="15354300" cy="1073371"/>
          </a:xfrm>
          <a:prstGeom prst="rect">
            <a:avLst/>
          </a:prstGeom>
        </p:spPr>
        <p:txBody>
          <a:bodyPr wrap="square" lIns="0" tIns="0" rIns="0" bIns="0" rtlCol="0" anchor="t">
            <a:spAutoFit/>
          </a:bodyPr>
          <a:lstStyle/>
          <a:p>
            <a:pPr algn="ctr">
              <a:lnSpc>
                <a:spcPts val="9000"/>
              </a:lnSpc>
            </a:pPr>
            <a:r>
              <a:rPr lang="en-US" sz="5400" spc="375" dirty="0">
                <a:solidFill>
                  <a:srgbClr val="000000"/>
                </a:solidFill>
                <a:latin typeface="League Spartan Bold"/>
              </a:rPr>
              <a:t>WHERE DOES PYTHON COME FROM?</a:t>
            </a:r>
          </a:p>
        </p:txBody>
      </p:sp>
      <p:pic>
        <p:nvPicPr>
          <p:cNvPr id="9" name="Picture 8">
            <a:extLst>
              <a:ext uri="{FF2B5EF4-FFF2-40B4-BE49-F238E27FC236}">
                <a16:creationId xmlns:a16="http://schemas.microsoft.com/office/drawing/2014/main" id="{9E87770A-1568-4D1B-9FBE-166939ADD201}"/>
              </a:ext>
            </a:extLst>
          </p:cNvPr>
          <p:cNvPicPr>
            <a:picLocks noChangeAspect="1"/>
          </p:cNvPicPr>
          <p:nvPr/>
        </p:nvPicPr>
        <p:blipFill>
          <a:blip r:embed="rId4"/>
          <a:stretch>
            <a:fillRect/>
          </a:stretch>
        </p:blipFill>
        <p:spPr>
          <a:xfrm>
            <a:off x="2134722" y="1429633"/>
            <a:ext cx="15240000" cy="7766695"/>
          </a:xfrm>
          <a:prstGeom prst="rect">
            <a:avLst/>
          </a:prstGeom>
        </p:spPr>
      </p:pic>
      <p:sp>
        <p:nvSpPr>
          <p:cNvPr id="10" name="Rectangle 9">
            <a:extLst>
              <a:ext uri="{FF2B5EF4-FFF2-40B4-BE49-F238E27FC236}">
                <a16:creationId xmlns:a16="http://schemas.microsoft.com/office/drawing/2014/main" id="{428EBB04-B66A-4850-8BC2-B9D27E6D4A3F}"/>
              </a:ext>
            </a:extLst>
          </p:cNvPr>
          <p:cNvSpPr/>
          <p:nvPr/>
        </p:nvSpPr>
        <p:spPr>
          <a:xfrm>
            <a:off x="2178448" y="9307763"/>
            <a:ext cx="2850460" cy="400110"/>
          </a:xfrm>
          <a:prstGeom prst="rect">
            <a:avLst/>
          </a:prstGeom>
        </p:spPr>
        <p:txBody>
          <a:bodyPr wrap="none">
            <a:spAutoFit/>
          </a:bodyPr>
          <a:lstStyle/>
          <a:p>
            <a:r>
              <a:rPr lang="en-US" sz="2000" dirty="0">
                <a:latin typeface="Gidole" panose="02000503000000000000" pitchFamily="2" charset="0"/>
                <a:hlinkClick r:id="rId5"/>
              </a:rPr>
              <a:t>https://www.python.org</a:t>
            </a:r>
            <a:r>
              <a:rPr lang="en-US" sz="2000" dirty="0">
                <a:latin typeface="Gidole" panose="02000503000000000000" pitchFamily="2" charset="0"/>
              </a:rPr>
              <a:t>  </a:t>
            </a:r>
          </a:p>
        </p:txBody>
      </p:sp>
    </p:spTree>
    <p:extLst>
      <p:ext uri="{BB962C8B-B14F-4D97-AF65-F5344CB8AC3E}">
        <p14:creationId xmlns:p14="http://schemas.microsoft.com/office/powerpoint/2010/main" val="637271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428483"/>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ADVANTAGES OF PYTHON:</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It’s free</a:t>
            </a:r>
          </a:p>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It’s powerful</a:t>
            </a:r>
          </a:p>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It’s popular</a:t>
            </a:r>
          </a:p>
        </p:txBody>
      </p:sp>
      <p:pic>
        <p:nvPicPr>
          <p:cNvPr id="1026" name="Picture 2">
            <a:extLst>
              <a:ext uri="{FF2B5EF4-FFF2-40B4-BE49-F238E27FC236}">
                <a16:creationId xmlns:a16="http://schemas.microsoft.com/office/drawing/2014/main" id="{0B68A509-BDFA-4A65-8946-F84C99F761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7255" y="1958507"/>
            <a:ext cx="9154836" cy="784955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6B897F0-164F-40BB-B8F9-F590B6C77A07}"/>
              </a:ext>
            </a:extLst>
          </p:cNvPr>
          <p:cNvSpPr/>
          <p:nvPr/>
        </p:nvSpPr>
        <p:spPr>
          <a:xfrm>
            <a:off x="457200" y="9707161"/>
            <a:ext cx="6644768" cy="369332"/>
          </a:xfrm>
          <a:prstGeom prst="rect">
            <a:avLst/>
          </a:prstGeom>
        </p:spPr>
        <p:txBody>
          <a:bodyPr wrap="none">
            <a:spAutoFit/>
          </a:bodyPr>
          <a:lstStyle/>
          <a:p>
            <a:r>
              <a:rPr lang="en-US" dirty="0">
                <a:latin typeface="Gidole" panose="02000503000000000000" pitchFamily="2" charset="0"/>
                <a:hlinkClick r:id="rId5"/>
              </a:rPr>
              <a:t>https://stackoverflow.blog/2017/09/06/incredible-growth-python/</a:t>
            </a:r>
            <a:r>
              <a:rPr lang="en-US" dirty="0">
                <a:latin typeface="Gidole" panose="02000503000000000000" pitchFamily="2" charset="0"/>
              </a:rPr>
              <a:t>  </a:t>
            </a:r>
          </a:p>
        </p:txBody>
      </p:sp>
    </p:spTree>
    <p:extLst>
      <p:ext uri="{BB962C8B-B14F-4D97-AF65-F5344CB8AC3E}">
        <p14:creationId xmlns:p14="http://schemas.microsoft.com/office/powerpoint/2010/main" val="68002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428483"/>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DISADVANTAGES OF PYTHON:</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61555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 can be frustrating.</a:t>
            </a:r>
          </a:p>
        </p:txBody>
      </p:sp>
      <p:pic>
        <p:nvPicPr>
          <p:cNvPr id="2050" name="Picture 2">
            <a:extLst>
              <a:ext uri="{FF2B5EF4-FFF2-40B4-BE49-F238E27FC236}">
                <a16:creationId xmlns:a16="http://schemas.microsoft.com/office/drawing/2014/main" id="{6B7F33BF-1FF3-4A21-9AD9-E9EDA179D1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6761" y="2250241"/>
            <a:ext cx="8713404" cy="6538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905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calculations-in-excel.xlsx</a:t>
            </a:r>
          </a:p>
          <a:p>
            <a:pPr marL="1028700" lvl="1" indent="-571500">
              <a:buFont typeface="Arial" panose="020B0604020202020204" pitchFamily="34" charset="0"/>
              <a:buChar char="•"/>
            </a:pPr>
            <a:r>
              <a:rPr lang="en-US" sz="3600" dirty="0">
                <a:latin typeface="Gidole" panose="02000503000000000000" pitchFamily="2" charset="0"/>
              </a:rPr>
              <a:t>What are the limitations of our spreadsheet-based analysis? </a:t>
            </a:r>
          </a:p>
          <a:p>
            <a:pPr marL="1485900" lvl="2" indent="-571500">
              <a:buFont typeface="Arial" panose="020B0604020202020204" pitchFamily="34" charset="0"/>
              <a:buChar char="•"/>
            </a:pPr>
            <a:r>
              <a:rPr lang="en-US" sz="3600" dirty="0">
                <a:latin typeface="Gidole" panose="02000503000000000000" pitchFamily="2" charset="0"/>
              </a:rPr>
              <a:t>Follow along with demo notes</a:t>
            </a:r>
          </a:p>
        </p:txBody>
      </p:sp>
    </p:spTree>
    <p:extLst>
      <p:ext uri="{BB962C8B-B14F-4D97-AF65-F5344CB8AC3E}">
        <p14:creationId xmlns:p14="http://schemas.microsoft.com/office/powerpoint/2010/main" val="1825577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786416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3097" y="216522"/>
            <a:ext cx="16621806" cy="2485168"/>
          </a:xfrm>
          <a:prstGeom prst="rect">
            <a:avLst/>
          </a:prstGeom>
        </p:spPr>
        <p:txBody>
          <a:bodyPr wrap="square" lIns="0" tIns="0" rIns="0" bIns="0" rtlCol="0" anchor="t">
            <a:spAutoFit/>
          </a:bodyPr>
          <a:lstStyle/>
          <a:p>
            <a:pPr>
              <a:lnSpc>
                <a:spcPts val="10080"/>
              </a:lnSpc>
              <a:spcBef>
                <a:spcPct val="0"/>
              </a:spcBef>
            </a:pPr>
            <a:r>
              <a:rPr lang="en-US" sz="6600" dirty="0">
                <a:solidFill>
                  <a:srgbClr val="000000"/>
                </a:solidFill>
                <a:latin typeface="Open Sans Extra Bold"/>
              </a:rPr>
              <a:t>ANACONDA: A PYTHON </a:t>
            </a:r>
            <a:r>
              <a:rPr lang="en-US" sz="6600" strike="sngStrike" dirty="0">
                <a:solidFill>
                  <a:srgbClr val="000000"/>
                </a:solidFill>
                <a:latin typeface="Open Sans Extra Bold"/>
              </a:rPr>
              <a:t>HAND-ME-DOWN RE-PACKAGING</a:t>
            </a:r>
            <a:r>
              <a:rPr lang="en-US" sz="6600" dirty="0">
                <a:solidFill>
                  <a:srgbClr val="000000"/>
                </a:solidFill>
                <a:latin typeface="Open Sans Extra Bold"/>
              </a:rPr>
              <a:t> DISTRIBUTION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4A0CF67-01E5-4FF8-9E26-B08D395CADCD}"/>
              </a:ext>
            </a:extLst>
          </p:cNvPr>
          <p:cNvPicPr>
            <a:picLocks noChangeAspect="1"/>
          </p:cNvPicPr>
          <p:nvPr/>
        </p:nvPicPr>
        <p:blipFill>
          <a:blip r:embed="rId5"/>
          <a:stretch>
            <a:fillRect/>
          </a:stretch>
        </p:blipFill>
        <p:spPr>
          <a:xfrm>
            <a:off x="3733800" y="3039347"/>
            <a:ext cx="12194235" cy="6214495"/>
          </a:xfrm>
          <a:prstGeom prst="rect">
            <a:avLst/>
          </a:prstGeom>
        </p:spPr>
      </p:pic>
      <p:sp>
        <p:nvSpPr>
          <p:cNvPr id="10" name="Rectangle 9">
            <a:extLst>
              <a:ext uri="{FF2B5EF4-FFF2-40B4-BE49-F238E27FC236}">
                <a16:creationId xmlns:a16="http://schemas.microsoft.com/office/drawing/2014/main" id="{02798815-CB22-49F3-865D-07CABBB4997A}"/>
              </a:ext>
            </a:extLst>
          </p:cNvPr>
          <p:cNvSpPr/>
          <p:nvPr/>
        </p:nvSpPr>
        <p:spPr>
          <a:xfrm>
            <a:off x="231217" y="9725619"/>
            <a:ext cx="4849597" cy="369332"/>
          </a:xfrm>
          <a:prstGeom prst="rect">
            <a:avLst/>
          </a:prstGeom>
        </p:spPr>
        <p:txBody>
          <a:bodyPr wrap="none">
            <a:spAutoFit/>
          </a:bodyPr>
          <a:lstStyle/>
          <a:p>
            <a:r>
              <a:rPr lang="en-US" dirty="0">
                <a:hlinkClick r:id="rId6"/>
              </a:rPr>
              <a:t>https://www.anaconda.com/products/individual</a:t>
            </a:r>
            <a:r>
              <a:rPr lang="en-US" dirty="0"/>
              <a:t>  </a:t>
            </a:r>
          </a:p>
        </p:txBody>
      </p:sp>
    </p:spTree>
    <p:extLst>
      <p:ext uri="{BB962C8B-B14F-4D97-AF65-F5344CB8AC3E}">
        <p14:creationId xmlns:p14="http://schemas.microsoft.com/office/powerpoint/2010/main" val="626905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662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THERE’S A</a:t>
            </a:r>
            <a:r>
              <a:rPr lang="en-US" sz="7200" strike="sngStrike" dirty="0">
                <a:solidFill>
                  <a:srgbClr val="000000"/>
                </a:solidFill>
                <a:latin typeface="Open Sans Extra Bold"/>
              </a:rPr>
              <a:t>N APP</a:t>
            </a:r>
            <a:r>
              <a:rPr lang="en-US" sz="7200" dirty="0">
                <a:solidFill>
                  <a:srgbClr val="000000"/>
                </a:solidFill>
                <a:latin typeface="Open Sans Extra Bold"/>
              </a:rPr>
              <a:t> PACKAGE FOR THAT</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1">
            <a:extLst>
              <a:ext uri="{FF2B5EF4-FFF2-40B4-BE49-F238E27FC236}">
                <a16:creationId xmlns:a16="http://schemas.microsoft.com/office/drawing/2014/main" id="{DB017CB5-9487-414D-A14D-8559535846AE}"/>
              </a:ext>
            </a:extLst>
          </p:cNvPr>
          <p:cNvPicPr>
            <a:picLocks noChangeAspect="1"/>
          </p:cNvPicPr>
          <p:nvPr/>
        </p:nvPicPr>
        <p:blipFill rotWithShape="1">
          <a:blip r:embed="rId5"/>
          <a:srcRect l="15344" t="8440" r="24755"/>
          <a:stretch/>
        </p:blipFill>
        <p:spPr>
          <a:xfrm>
            <a:off x="990600" y="2095500"/>
            <a:ext cx="8858331" cy="6900482"/>
          </a:xfrm>
          <a:prstGeom prst="rect">
            <a:avLst/>
          </a:prstGeom>
        </p:spPr>
      </p:pic>
      <p:sp>
        <p:nvSpPr>
          <p:cNvPr id="3" name="TextBox 2">
            <a:extLst>
              <a:ext uri="{FF2B5EF4-FFF2-40B4-BE49-F238E27FC236}">
                <a16:creationId xmlns:a16="http://schemas.microsoft.com/office/drawing/2014/main" id="{876AD41B-818D-47B7-848C-5F2BC5F19302}"/>
              </a:ext>
            </a:extLst>
          </p:cNvPr>
          <p:cNvSpPr txBox="1"/>
          <p:nvPr/>
        </p:nvSpPr>
        <p:spPr>
          <a:xfrm>
            <a:off x="990600" y="9265255"/>
            <a:ext cx="9067800" cy="369332"/>
          </a:xfrm>
          <a:prstGeom prst="rect">
            <a:avLst/>
          </a:prstGeom>
          <a:noFill/>
        </p:spPr>
        <p:txBody>
          <a:bodyPr wrap="square" rtlCol="0">
            <a:spAutoFit/>
          </a:bodyPr>
          <a:lstStyle/>
          <a:p>
            <a:r>
              <a:rPr lang="en-US" dirty="0">
                <a:hlinkClick r:id="rId6"/>
              </a:rPr>
              <a:t>https://docs.python.org/3/library/index.html</a:t>
            </a:r>
            <a:r>
              <a:rPr lang="en-US" dirty="0"/>
              <a:t>  </a:t>
            </a:r>
          </a:p>
        </p:txBody>
      </p:sp>
      <p:pic>
        <p:nvPicPr>
          <p:cNvPr id="4" name="Picture 3">
            <a:extLst>
              <a:ext uri="{FF2B5EF4-FFF2-40B4-BE49-F238E27FC236}">
                <a16:creationId xmlns:a16="http://schemas.microsoft.com/office/drawing/2014/main" id="{D7CD33FC-F07F-4535-A188-01BC30FAD3CF}"/>
              </a:ext>
            </a:extLst>
          </p:cNvPr>
          <p:cNvPicPr>
            <a:picLocks noChangeAspect="1"/>
          </p:cNvPicPr>
          <p:nvPr/>
        </p:nvPicPr>
        <p:blipFill>
          <a:blip r:embed="rId7"/>
          <a:stretch>
            <a:fillRect/>
          </a:stretch>
        </p:blipFill>
        <p:spPr>
          <a:xfrm>
            <a:off x="10896600" y="2687106"/>
            <a:ext cx="6774206" cy="2422106"/>
          </a:xfrm>
          <a:prstGeom prst="rect">
            <a:avLst/>
          </a:prstGeom>
        </p:spPr>
      </p:pic>
      <p:sp>
        <p:nvSpPr>
          <p:cNvPr id="6" name="Rectangle 5">
            <a:extLst>
              <a:ext uri="{FF2B5EF4-FFF2-40B4-BE49-F238E27FC236}">
                <a16:creationId xmlns:a16="http://schemas.microsoft.com/office/drawing/2014/main" id="{C77E3420-8F49-481B-923F-C9054D81EC2F}"/>
              </a:ext>
            </a:extLst>
          </p:cNvPr>
          <p:cNvSpPr/>
          <p:nvPr/>
        </p:nvSpPr>
        <p:spPr>
          <a:xfrm>
            <a:off x="10896600" y="5285535"/>
            <a:ext cx="1778436" cy="369332"/>
          </a:xfrm>
          <a:prstGeom prst="rect">
            <a:avLst/>
          </a:prstGeom>
        </p:spPr>
        <p:txBody>
          <a:bodyPr wrap="none">
            <a:spAutoFit/>
          </a:bodyPr>
          <a:lstStyle/>
          <a:p>
            <a:r>
              <a:rPr lang="en-US" dirty="0">
                <a:hlinkClick r:id="rId8"/>
              </a:rPr>
              <a:t>https://pypi.org</a:t>
            </a:r>
            <a:r>
              <a:rPr lang="en-US" dirty="0"/>
              <a:t>  </a:t>
            </a:r>
          </a:p>
        </p:txBody>
      </p:sp>
    </p:spTree>
    <p:extLst>
      <p:ext uri="{BB962C8B-B14F-4D97-AF65-F5344CB8AC3E}">
        <p14:creationId xmlns:p14="http://schemas.microsoft.com/office/powerpoint/2010/main" val="3305362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3097" y="216522"/>
            <a:ext cx="16621806" cy="1189941"/>
          </a:xfrm>
          <a:prstGeom prst="rect">
            <a:avLst/>
          </a:prstGeom>
        </p:spPr>
        <p:txBody>
          <a:bodyPr wrap="square" lIns="0" tIns="0" rIns="0" bIns="0" rtlCol="0" anchor="t">
            <a:spAutoFit/>
          </a:bodyPr>
          <a:lstStyle/>
          <a:p>
            <a:pPr>
              <a:lnSpc>
                <a:spcPts val="10080"/>
              </a:lnSpc>
              <a:spcBef>
                <a:spcPct val="0"/>
              </a:spcBef>
            </a:pPr>
            <a:r>
              <a:rPr lang="en-US" sz="6600" dirty="0">
                <a:solidFill>
                  <a:srgbClr val="000000"/>
                </a:solidFill>
                <a:latin typeface="Open Sans Extra Bold"/>
              </a:rPr>
              <a:t>ACCESSING PYTHON FROM JUPYTER</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Rectangle 9">
            <a:extLst>
              <a:ext uri="{FF2B5EF4-FFF2-40B4-BE49-F238E27FC236}">
                <a16:creationId xmlns:a16="http://schemas.microsoft.com/office/drawing/2014/main" id="{02798815-CB22-49F3-865D-07CABBB4997A}"/>
              </a:ext>
            </a:extLst>
          </p:cNvPr>
          <p:cNvSpPr/>
          <p:nvPr/>
        </p:nvSpPr>
        <p:spPr>
          <a:xfrm>
            <a:off x="231217" y="9725619"/>
            <a:ext cx="3125471" cy="369332"/>
          </a:xfrm>
          <a:prstGeom prst="rect">
            <a:avLst/>
          </a:prstGeom>
        </p:spPr>
        <p:txBody>
          <a:bodyPr wrap="none">
            <a:spAutoFit/>
          </a:bodyPr>
          <a:lstStyle/>
          <a:p>
            <a:r>
              <a:rPr lang="en-US" dirty="0">
                <a:hlinkClick r:id="rId5"/>
              </a:rPr>
              <a:t>https://jupyter.org/index.html</a:t>
            </a:r>
            <a:r>
              <a:rPr lang="en-US" dirty="0"/>
              <a:t>  </a:t>
            </a:r>
          </a:p>
        </p:txBody>
      </p:sp>
      <p:pic>
        <p:nvPicPr>
          <p:cNvPr id="2" name="Picture 1">
            <a:extLst>
              <a:ext uri="{FF2B5EF4-FFF2-40B4-BE49-F238E27FC236}">
                <a16:creationId xmlns:a16="http://schemas.microsoft.com/office/drawing/2014/main" id="{4EE2DE16-A46C-410A-9102-4A241517D613}"/>
              </a:ext>
            </a:extLst>
          </p:cNvPr>
          <p:cNvPicPr>
            <a:picLocks noChangeAspect="1"/>
          </p:cNvPicPr>
          <p:nvPr/>
        </p:nvPicPr>
        <p:blipFill>
          <a:blip r:embed="rId6"/>
          <a:stretch>
            <a:fillRect/>
          </a:stretch>
        </p:blipFill>
        <p:spPr>
          <a:xfrm>
            <a:off x="179758" y="1557448"/>
            <a:ext cx="17809524" cy="7742857"/>
          </a:xfrm>
          <a:prstGeom prst="rect">
            <a:avLst/>
          </a:prstGeom>
        </p:spPr>
      </p:pic>
    </p:spTree>
    <p:extLst>
      <p:ext uri="{BB962C8B-B14F-4D97-AF65-F5344CB8AC3E}">
        <p14:creationId xmlns:p14="http://schemas.microsoft.com/office/powerpoint/2010/main" val="328733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895848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553998"/>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hello-from-</a:t>
            </a:r>
            <a:r>
              <a:rPr lang="en-US" sz="3600" dirty="0" err="1">
                <a:solidFill>
                  <a:srgbClr val="000000"/>
                </a:solidFill>
                <a:latin typeface="Roboto Mono" pitchFamily="2" charset="0"/>
                <a:ea typeface="Roboto Mono" pitchFamily="2" charset="0"/>
              </a:rPr>
              <a:t>jupyter.ipynb</a:t>
            </a:r>
            <a:endParaRPr lang="en-US" sz="3600" dirty="0">
              <a:solidFill>
                <a:srgbClr val="000000"/>
              </a:solidFill>
              <a:latin typeface="Roboto Mono" pitchFamily="2" charset="0"/>
              <a:ea typeface="Roboto Mono" pitchFamily="2" charset="0"/>
            </a:endParaRPr>
          </a:p>
        </p:txBody>
      </p:sp>
    </p:spTree>
    <p:extLst>
      <p:ext uri="{BB962C8B-B14F-4D97-AF65-F5344CB8AC3E}">
        <p14:creationId xmlns:p14="http://schemas.microsoft.com/office/powerpoint/2010/main" val="3867941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4524315"/>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Programming</a:t>
            </a:r>
          </a:p>
          <a:p>
            <a:pPr marL="742950" lvl="1" indent="-285750">
              <a:buFont typeface="Arial" panose="020B0604020202020204" pitchFamily="34" charset="0"/>
              <a:buChar char="•"/>
            </a:pPr>
            <a:r>
              <a:rPr lang="en-US" sz="3600" dirty="0">
                <a:latin typeface="Gidole" panose="020B0604020202020204" charset="0"/>
              </a:rPr>
              <a:t>Conditional statements</a:t>
            </a:r>
          </a:p>
          <a:p>
            <a:pPr marL="742950" lvl="1" indent="-285750">
              <a:buFont typeface="Arial" panose="020B0604020202020204" pitchFamily="34" charset="0"/>
              <a:buChar char="•"/>
            </a:pPr>
            <a:r>
              <a:rPr lang="en-US" sz="3600" dirty="0">
                <a:latin typeface="Gidole" panose="020B0604020202020204" charset="0"/>
              </a:rPr>
              <a:t>User-defined functions</a:t>
            </a:r>
          </a:p>
          <a:p>
            <a:pPr marL="742950" lvl="1" indent="-285750">
              <a:buFont typeface="Arial" panose="020B0604020202020204" pitchFamily="34" charset="0"/>
              <a:buChar char="•"/>
            </a:pPr>
            <a:r>
              <a:rPr lang="en-US" sz="3600" dirty="0">
                <a:latin typeface="Gidole" panose="020B0604020202020204" charset="0"/>
              </a:rPr>
              <a:t>Loops</a:t>
            </a:r>
          </a:p>
          <a:p>
            <a:pPr marL="285750" indent="-285750">
              <a:buFont typeface="Arial" panose="020B0604020202020204" pitchFamily="34" charset="0"/>
              <a:buChar char="•"/>
            </a:pPr>
            <a:r>
              <a:rPr lang="en-US" sz="3600" dirty="0">
                <a:latin typeface="Gidole" panose="020B0604020202020204" charset="0"/>
              </a:rPr>
              <a:t>Remote data sources</a:t>
            </a:r>
          </a:p>
          <a:p>
            <a:pPr marL="742950" lvl="1" indent="-285750">
              <a:buFont typeface="Arial" panose="020B0604020202020204" pitchFamily="34" charset="0"/>
              <a:buChar char="•"/>
            </a:pPr>
            <a:r>
              <a:rPr lang="en-US" sz="3600" dirty="0">
                <a:latin typeface="Gidole" panose="020B0604020202020204" charset="0"/>
              </a:rPr>
              <a:t>Relational databases</a:t>
            </a:r>
          </a:p>
          <a:p>
            <a:pPr marL="742950" lvl="1" indent="-285750">
              <a:buFont typeface="Arial" panose="020B0604020202020204" pitchFamily="34" charset="0"/>
              <a:buChar char="•"/>
            </a:pPr>
            <a:r>
              <a:rPr lang="en-US" sz="3600" dirty="0">
                <a:latin typeface="Gidole" panose="020B0604020202020204" charset="0"/>
              </a:rPr>
              <a:t>APIs</a:t>
            </a:r>
          </a:p>
          <a:p>
            <a:pPr marL="285750" indent="-285750">
              <a:buFont typeface="Arial" panose="020B0604020202020204" pitchFamily="34" charset="0"/>
              <a:buChar char="•"/>
            </a:pPr>
            <a:r>
              <a:rPr lang="en-US" sz="3600" dirty="0">
                <a:latin typeface="Consolas" panose="020B0609020204030204" pitchFamily="49" charset="0"/>
              </a:rPr>
              <a:t>pandas</a:t>
            </a:r>
            <a:r>
              <a:rPr lang="en-US" sz="3600" dirty="0">
                <a:latin typeface="Gidole" panose="020B0604020202020204" charset="0"/>
              </a:rPr>
              <a:t>, </a:t>
            </a:r>
            <a:r>
              <a:rPr lang="en-US" sz="3600" dirty="0">
                <a:latin typeface="Consolas" panose="020B0609020204030204" pitchFamily="49" charset="0"/>
              </a:rPr>
              <a:t>matplotlib</a:t>
            </a:r>
            <a:r>
              <a:rPr lang="en-US" sz="3600" dirty="0">
                <a:latin typeface="Gidole" panose="020B0604020202020204" charset="0"/>
              </a:rPr>
              <a:t>/</a:t>
            </a:r>
            <a:r>
              <a:rPr lang="en-US" sz="3600" dirty="0">
                <a:latin typeface="Consolas" panose="020B0609020204030204" pitchFamily="49" charset="0"/>
              </a:rPr>
              <a:t>seaborn</a:t>
            </a:r>
            <a:r>
              <a:rPr lang="en-US" sz="3600" dirty="0">
                <a:latin typeface="Gidole" panose="020B0604020202020204" charset="0"/>
              </a:rPr>
              <a:t> … oh my!</a:t>
            </a:r>
          </a:p>
        </p:txBody>
      </p:sp>
    </p:spTree>
    <p:extLst>
      <p:ext uri="{BB962C8B-B14F-4D97-AF65-F5344CB8AC3E}">
        <p14:creationId xmlns:p14="http://schemas.microsoft.com/office/powerpoint/2010/main" val="2176810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1680012"/>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Download for free at https://www.anaconda.com/products/individual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Download a local Anaconda distribution of Python</a:t>
            </a:r>
          </a:p>
        </p:txBody>
      </p:sp>
      <p:pic>
        <p:nvPicPr>
          <p:cNvPr id="11" name="Picture 10" descr="A picture containing drawing, window&#10;&#10;Description automatically generated">
            <a:extLst>
              <a:ext uri="{FF2B5EF4-FFF2-40B4-BE49-F238E27FC236}">
                <a16:creationId xmlns:a16="http://schemas.microsoft.com/office/drawing/2014/main" id="{C7D1A1AD-4579-46E0-A0F5-889BF92B6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7600" y="3375343"/>
            <a:ext cx="6567898" cy="3276600"/>
          </a:xfrm>
          <a:prstGeom prst="rect">
            <a:avLst/>
          </a:prstGeom>
        </p:spPr>
      </p:pic>
    </p:spTree>
    <p:extLst>
      <p:ext uri="{BB962C8B-B14F-4D97-AF65-F5344CB8AC3E}">
        <p14:creationId xmlns:p14="http://schemas.microsoft.com/office/powerpoint/2010/main" val="2285539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https://learning.oreilly.com/library/view/automate-the-boring/9781098122584/</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Automate the Boring Stuff with Python</a:t>
            </a:r>
            <a:r>
              <a:rPr lang="en-US" sz="4200" dirty="0">
                <a:solidFill>
                  <a:srgbClr val="FFFFFF"/>
                </a:solidFill>
                <a:latin typeface="League Spartan"/>
              </a:rPr>
              <a:t>, 2</a:t>
            </a:r>
            <a:r>
              <a:rPr lang="en-US" sz="4200" baseline="30000" dirty="0">
                <a:solidFill>
                  <a:srgbClr val="FFFFFF"/>
                </a:solidFill>
                <a:latin typeface="League Spartan"/>
              </a:rPr>
              <a:t>nd</a:t>
            </a:r>
            <a:r>
              <a:rPr lang="en-US" sz="4200" dirty="0">
                <a:solidFill>
                  <a:srgbClr val="FFFFFF"/>
                </a:solidFill>
                <a:latin typeface="League Spartan"/>
              </a:rPr>
              <a:t> </a:t>
            </a:r>
            <a:r>
              <a:rPr lang="en-US" sz="4200" dirty="0" err="1">
                <a:solidFill>
                  <a:srgbClr val="FFFFFF"/>
                </a:solidFill>
                <a:latin typeface="League Spartan"/>
              </a:rPr>
              <a:t>Editition</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Al </a:t>
            </a:r>
            <a:r>
              <a:rPr lang="en-US" sz="4200" dirty="0" err="1">
                <a:solidFill>
                  <a:srgbClr val="FFFFFF"/>
                </a:solidFill>
                <a:latin typeface="League Spartan"/>
              </a:rPr>
              <a:t>Sweigart</a:t>
            </a:r>
            <a:endParaRPr lang="en-US" sz="4200" dirty="0">
              <a:solidFill>
                <a:srgbClr val="FFFFFF"/>
              </a:solidFill>
              <a:latin typeface="League Spartan"/>
            </a:endParaRPr>
          </a:p>
        </p:txBody>
      </p:sp>
      <p:pic>
        <p:nvPicPr>
          <p:cNvPr id="2050" name="Picture 2" descr="Image">
            <a:extLst>
              <a:ext uri="{FF2B5EF4-FFF2-40B4-BE49-F238E27FC236}">
                <a16:creationId xmlns:a16="http://schemas.microsoft.com/office/drawing/2014/main" id="{3A21AE0E-56A4-48E8-8B0F-5481B210CD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0" y="1112520"/>
            <a:ext cx="6096000" cy="8061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521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https://learning.oreilly.com/library/view/python-for-data/9781491957653/</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Python for Data Analysis</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2</a:t>
            </a:r>
            <a:r>
              <a:rPr lang="en-US" sz="4200" baseline="30000" dirty="0">
                <a:solidFill>
                  <a:srgbClr val="FFFFFF"/>
                </a:solidFill>
                <a:latin typeface="League Spartan"/>
              </a:rPr>
              <a:t>nd</a:t>
            </a:r>
            <a:r>
              <a:rPr lang="en-US" sz="4200" dirty="0">
                <a:solidFill>
                  <a:srgbClr val="FFFFFF"/>
                </a:solidFill>
                <a:latin typeface="League Spartan"/>
              </a:rPr>
              <a:t> Edition by Wes McKinney</a:t>
            </a:r>
          </a:p>
        </p:txBody>
      </p:sp>
      <p:pic>
        <p:nvPicPr>
          <p:cNvPr id="3076" name="Picture 4">
            <a:extLst>
              <a:ext uri="{FF2B5EF4-FFF2-40B4-BE49-F238E27FC236}">
                <a16:creationId xmlns:a16="http://schemas.microsoft.com/office/drawing/2014/main" id="{DB00A478-9174-4D26-B70A-7FE032FCD2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75645" y="1257300"/>
            <a:ext cx="5568623" cy="7293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3" name="Graphic 2" descr="Filing Box Archive">
            <a:extLst>
              <a:ext uri="{FF2B5EF4-FFF2-40B4-BE49-F238E27FC236}">
                <a16:creationId xmlns:a16="http://schemas.microsoft.com/office/drawing/2014/main" id="{6407755F-2929-4B1E-99D4-E261717A14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71801" y="616116"/>
            <a:ext cx="2667000" cy="2667000"/>
          </a:xfrm>
          <a:prstGeom prst="rect">
            <a:avLst/>
          </a:prstGeom>
        </p:spPr>
      </p:pic>
      <p:pic>
        <p:nvPicPr>
          <p:cNvPr id="4" name="Graphic 3" descr="Filing Box Archive">
            <a:extLst>
              <a:ext uri="{FF2B5EF4-FFF2-40B4-BE49-F238E27FC236}">
                <a16:creationId xmlns:a16="http://schemas.microsoft.com/office/drawing/2014/main" id="{DA8C15A3-F495-4FBD-A33E-5C6D15B0DA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67790" y="3293142"/>
            <a:ext cx="2667000" cy="2667000"/>
          </a:xfrm>
          <a:prstGeom prst="rect">
            <a:avLst/>
          </a:prstGeom>
        </p:spPr>
      </p:pic>
      <p:pic>
        <p:nvPicPr>
          <p:cNvPr id="6" name="Graphic 5" descr="Filing Box Archive">
            <a:extLst>
              <a:ext uri="{FF2B5EF4-FFF2-40B4-BE49-F238E27FC236}">
                <a16:creationId xmlns:a16="http://schemas.microsoft.com/office/drawing/2014/main" id="{FB9A5113-C367-4458-A031-54138C14C2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67790" y="5960142"/>
            <a:ext cx="2667000" cy="2667000"/>
          </a:xfrm>
          <a:prstGeom prst="rect">
            <a:avLst/>
          </a:prstGeom>
        </p:spPr>
      </p:pic>
      <p:sp>
        <p:nvSpPr>
          <p:cNvPr id="11" name="Arrow: Right 10">
            <a:extLst>
              <a:ext uri="{FF2B5EF4-FFF2-40B4-BE49-F238E27FC236}">
                <a16:creationId xmlns:a16="http://schemas.microsoft.com/office/drawing/2014/main" id="{1A5B13DB-262A-4C21-95DF-C0DA39543875}"/>
              </a:ext>
            </a:extLst>
          </p:cNvPr>
          <p:cNvSpPr/>
          <p:nvPr/>
        </p:nvSpPr>
        <p:spPr>
          <a:xfrm>
            <a:off x="6091990" y="1800474"/>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ACD6AA2-6704-43B7-8A60-CDA6E38419E6}"/>
              </a:ext>
            </a:extLst>
          </p:cNvPr>
          <p:cNvSpPr/>
          <p:nvPr/>
        </p:nvSpPr>
        <p:spPr>
          <a:xfrm>
            <a:off x="6091990" y="4477500"/>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B0A2153-E8E7-4BA6-8A7B-618E1FB1DBDE}"/>
              </a:ext>
            </a:extLst>
          </p:cNvPr>
          <p:cNvSpPr/>
          <p:nvPr/>
        </p:nvSpPr>
        <p:spPr>
          <a:xfrm>
            <a:off x="6091990" y="7213931"/>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F1656C1-E2F9-4634-A0B6-67DC91635FAB}"/>
              </a:ext>
            </a:extLst>
          </p:cNvPr>
          <p:cNvSpPr txBox="1"/>
          <p:nvPr/>
        </p:nvSpPr>
        <p:spPr>
          <a:xfrm>
            <a:off x="8305800" y="923311"/>
            <a:ext cx="4876800" cy="1877437"/>
          </a:xfrm>
          <a:prstGeom prst="rect">
            <a:avLst/>
          </a:prstGeom>
          <a:noFill/>
        </p:spPr>
        <p:txBody>
          <a:bodyPr wrap="square" rtlCol="0">
            <a:spAutoFit/>
          </a:bodyPr>
          <a:lstStyle/>
          <a:p>
            <a:pPr algn="ctr"/>
            <a:r>
              <a:rPr lang="en-US" sz="4000" b="1" dirty="0">
                <a:latin typeface="Consolas" panose="020B0609020204030204" pitchFamily="49" charset="0"/>
              </a:rPr>
              <a:t>‘Hello, world!’</a:t>
            </a:r>
          </a:p>
          <a:p>
            <a:pPr algn="ctr"/>
            <a:endParaRPr lang="en-US" sz="3600" b="1" dirty="0">
              <a:latin typeface="Pragmatica" pitchFamily="2" charset="0"/>
            </a:endParaRPr>
          </a:p>
          <a:p>
            <a:pPr algn="ctr"/>
            <a:r>
              <a:rPr lang="en-US" sz="3600" b="1" dirty="0">
                <a:latin typeface="Pragmatica" pitchFamily="2" charset="0"/>
              </a:rPr>
              <a:t>String</a:t>
            </a:r>
          </a:p>
        </p:txBody>
      </p:sp>
      <p:sp>
        <p:nvSpPr>
          <p:cNvPr id="18" name="TextBox 17">
            <a:extLst>
              <a:ext uri="{FF2B5EF4-FFF2-40B4-BE49-F238E27FC236}">
                <a16:creationId xmlns:a16="http://schemas.microsoft.com/office/drawing/2014/main" id="{89E87BCE-1EC6-47E1-A43C-4715565AF90D}"/>
              </a:ext>
            </a:extLst>
          </p:cNvPr>
          <p:cNvSpPr txBox="1"/>
          <p:nvPr/>
        </p:nvSpPr>
        <p:spPr>
          <a:xfrm>
            <a:off x="8305800" y="3389174"/>
            <a:ext cx="4876800" cy="1815882"/>
          </a:xfrm>
          <a:prstGeom prst="rect">
            <a:avLst/>
          </a:prstGeom>
          <a:noFill/>
        </p:spPr>
        <p:txBody>
          <a:bodyPr wrap="square" rtlCol="0">
            <a:spAutoFit/>
          </a:bodyPr>
          <a:lstStyle/>
          <a:p>
            <a:pPr algn="ctr"/>
            <a:r>
              <a:rPr lang="en-US" sz="4000" b="1" dirty="0">
                <a:latin typeface="Consolas" panose="020B0609020204030204" pitchFamily="49" charset="0"/>
              </a:rPr>
              <a:t>2.365</a:t>
            </a:r>
          </a:p>
          <a:p>
            <a:pPr algn="ctr"/>
            <a:endParaRPr lang="en-US" sz="3600" b="1" dirty="0">
              <a:latin typeface="Pragmatica" pitchFamily="2" charset="0"/>
            </a:endParaRPr>
          </a:p>
          <a:p>
            <a:pPr algn="ctr"/>
            <a:r>
              <a:rPr lang="en-US" sz="3600" b="1" dirty="0">
                <a:latin typeface="Pragmatica" pitchFamily="2" charset="0"/>
              </a:rPr>
              <a:t>Float</a:t>
            </a:r>
          </a:p>
        </p:txBody>
      </p:sp>
      <p:sp>
        <p:nvSpPr>
          <p:cNvPr id="20" name="TextBox 19">
            <a:extLst>
              <a:ext uri="{FF2B5EF4-FFF2-40B4-BE49-F238E27FC236}">
                <a16:creationId xmlns:a16="http://schemas.microsoft.com/office/drawing/2014/main" id="{E83A7970-4D6A-497F-90B6-EB9968BDEA68}"/>
              </a:ext>
            </a:extLst>
          </p:cNvPr>
          <p:cNvSpPr txBox="1"/>
          <p:nvPr/>
        </p:nvSpPr>
        <p:spPr>
          <a:xfrm>
            <a:off x="8305800" y="6416479"/>
            <a:ext cx="4876800" cy="1815882"/>
          </a:xfrm>
          <a:prstGeom prst="rect">
            <a:avLst/>
          </a:prstGeom>
          <a:noFill/>
        </p:spPr>
        <p:txBody>
          <a:bodyPr wrap="square" rtlCol="0">
            <a:spAutoFit/>
          </a:bodyPr>
          <a:lstStyle/>
          <a:p>
            <a:pPr algn="ctr"/>
            <a:r>
              <a:rPr lang="en-US" sz="4000" b="1" dirty="0">
                <a:latin typeface="Consolas" panose="020B0609020204030204" pitchFamily="49" charset="0"/>
              </a:rPr>
              <a:t>False</a:t>
            </a:r>
          </a:p>
          <a:p>
            <a:pPr algn="ctr"/>
            <a:endParaRPr lang="en-US" sz="3600" b="1" dirty="0">
              <a:latin typeface="Pragmatica" pitchFamily="2" charset="0"/>
            </a:endParaRPr>
          </a:p>
          <a:p>
            <a:pPr algn="ctr"/>
            <a:r>
              <a:rPr lang="en-US" sz="3600" b="1" dirty="0">
                <a:latin typeface="Pragmatica" pitchFamily="2" charset="0"/>
              </a:rPr>
              <a:t>Boolean</a:t>
            </a:r>
          </a:p>
        </p:txBody>
      </p:sp>
      <p:pic>
        <p:nvPicPr>
          <p:cNvPr id="22" name="Picture 21">
            <a:extLst>
              <a:ext uri="{FF2B5EF4-FFF2-40B4-BE49-F238E27FC236}">
                <a16:creationId xmlns:a16="http://schemas.microsoft.com/office/drawing/2014/main" id="{FCB1A5DD-D05A-46ED-95A0-EAD1274479B7}"/>
              </a:ext>
            </a:extLst>
          </p:cNvPr>
          <p:cNvPicPr>
            <a:picLocks noChangeAspect="1"/>
          </p:cNvPicPr>
          <p:nvPr/>
        </p:nvPicPr>
        <p:blipFill>
          <a:blip r:embed="rId11"/>
          <a:stretch>
            <a:fillRect/>
          </a:stretch>
        </p:blipFill>
        <p:spPr>
          <a:xfrm>
            <a:off x="8915400" y="1028700"/>
            <a:ext cx="10217782" cy="8010838"/>
          </a:xfrm>
          <a:prstGeom prst="rect">
            <a:avLst/>
          </a:prstGeom>
        </p:spPr>
      </p:pic>
    </p:spTree>
    <p:extLst>
      <p:ext uri="{BB962C8B-B14F-4D97-AF65-F5344CB8AC3E}">
        <p14:creationId xmlns:p14="http://schemas.microsoft.com/office/powerpoint/2010/main" val="2483906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3" name="Graphic 2" descr="Filing Box Archive">
            <a:extLst>
              <a:ext uri="{FF2B5EF4-FFF2-40B4-BE49-F238E27FC236}">
                <a16:creationId xmlns:a16="http://schemas.microsoft.com/office/drawing/2014/main" id="{6407755F-2929-4B1E-99D4-E261717A14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71801" y="616116"/>
            <a:ext cx="2667000" cy="2667000"/>
          </a:xfrm>
          <a:prstGeom prst="rect">
            <a:avLst/>
          </a:prstGeom>
        </p:spPr>
      </p:pic>
      <p:pic>
        <p:nvPicPr>
          <p:cNvPr id="4" name="Graphic 3" descr="Filing Box Archive">
            <a:extLst>
              <a:ext uri="{FF2B5EF4-FFF2-40B4-BE49-F238E27FC236}">
                <a16:creationId xmlns:a16="http://schemas.microsoft.com/office/drawing/2014/main" id="{DA8C15A3-F495-4FBD-A33E-5C6D15B0DA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67790" y="3293142"/>
            <a:ext cx="2667000" cy="2667000"/>
          </a:xfrm>
          <a:prstGeom prst="rect">
            <a:avLst/>
          </a:prstGeom>
        </p:spPr>
      </p:pic>
      <p:pic>
        <p:nvPicPr>
          <p:cNvPr id="6" name="Graphic 5" descr="Filing Box Archive">
            <a:extLst>
              <a:ext uri="{FF2B5EF4-FFF2-40B4-BE49-F238E27FC236}">
                <a16:creationId xmlns:a16="http://schemas.microsoft.com/office/drawing/2014/main" id="{FB9A5113-C367-4458-A031-54138C14C2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67790" y="5960142"/>
            <a:ext cx="2667000" cy="2667000"/>
          </a:xfrm>
          <a:prstGeom prst="rect">
            <a:avLst/>
          </a:prstGeom>
        </p:spPr>
      </p:pic>
      <p:sp>
        <p:nvSpPr>
          <p:cNvPr id="11" name="Arrow: Right 10">
            <a:extLst>
              <a:ext uri="{FF2B5EF4-FFF2-40B4-BE49-F238E27FC236}">
                <a16:creationId xmlns:a16="http://schemas.microsoft.com/office/drawing/2014/main" id="{1A5B13DB-262A-4C21-95DF-C0DA39543875}"/>
              </a:ext>
            </a:extLst>
          </p:cNvPr>
          <p:cNvSpPr/>
          <p:nvPr/>
        </p:nvSpPr>
        <p:spPr>
          <a:xfrm>
            <a:off x="6091990" y="1800474"/>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ACD6AA2-6704-43B7-8A60-CDA6E38419E6}"/>
              </a:ext>
            </a:extLst>
          </p:cNvPr>
          <p:cNvSpPr/>
          <p:nvPr/>
        </p:nvSpPr>
        <p:spPr>
          <a:xfrm>
            <a:off x="6091990" y="4477500"/>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B0A2153-E8E7-4BA6-8A7B-618E1FB1DBDE}"/>
              </a:ext>
            </a:extLst>
          </p:cNvPr>
          <p:cNvSpPr/>
          <p:nvPr/>
        </p:nvSpPr>
        <p:spPr>
          <a:xfrm>
            <a:off x="6091990" y="7213931"/>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F1656C1-E2F9-4634-A0B6-67DC91635FAB}"/>
              </a:ext>
            </a:extLst>
          </p:cNvPr>
          <p:cNvSpPr txBox="1"/>
          <p:nvPr/>
        </p:nvSpPr>
        <p:spPr>
          <a:xfrm>
            <a:off x="8305800" y="923311"/>
            <a:ext cx="4876800" cy="1877437"/>
          </a:xfrm>
          <a:prstGeom prst="rect">
            <a:avLst/>
          </a:prstGeom>
          <a:noFill/>
        </p:spPr>
        <p:txBody>
          <a:bodyPr wrap="square" rtlCol="0">
            <a:spAutoFit/>
          </a:bodyPr>
          <a:lstStyle/>
          <a:p>
            <a:pPr algn="ctr"/>
            <a:r>
              <a:rPr lang="en-US" sz="4000" b="1" dirty="0">
                <a:latin typeface="Consolas" panose="020B0609020204030204" pitchFamily="49" charset="0"/>
              </a:rPr>
              <a:t>‘Hello, world!’</a:t>
            </a:r>
          </a:p>
          <a:p>
            <a:pPr algn="ctr"/>
            <a:endParaRPr lang="en-US" sz="3600" b="1" dirty="0">
              <a:latin typeface="Pragmatica" pitchFamily="2" charset="0"/>
            </a:endParaRPr>
          </a:p>
          <a:p>
            <a:pPr algn="ctr"/>
            <a:r>
              <a:rPr lang="en-US" sz="3600" b="1" dirty="0">
                <a:latin typeface="Pragmatica" pitchFamily="2" charset="0"/>
              </a:rPr>
              <a:t>String</a:t>
            </a:r>
          </a:p>
        </p:txBody>
      </p:sp>
      <p:sp>
        <p:nvSpPr>
          <p:cNvPr id="18" name="TextBox 17">
            <a:extLst>
              <a:ext uri="{FF2B5EF4-FFF2-40B4-BE49-F238E27FC236}">
                <a16:creationId xmlns:a16="http://schemas.microsoft.com/office/drawing/2014/main" id="{89E87BCE-1EC6-47E1-A43C-4715565AF90D}"/>
              </a:ext>
            </a:extLst>
          </p:cNvPr>
          <p:cNvSpPr txBox="1"/>
          <p:nvPr/>
        </p:nvSpPr>
        <p:spPr>
          <a:xfrm>
            <a:off x="8305800" y="3389174"/>
            <a:ext cx="4876800" cy="1815882"/>
          </a:xfrm>
          <a:prstGeom prst="rect">
            <a:avLst/>
          </a:prstGeom>
          <a:noFill/>
        </p:spPr>
        <p:txBody>
          <a:bodyPr wrap="square" rtlCol="0">
            <a:spAutoFit/>
          </a:bodyPr>
          <a:lstStyle/>
          <a:p>
            <a:pPr algn="ctr"/>
            <a:r>
              <a:rPr lang="en-US" sz="4000" b="1" dirty="0">
                <a:latin typeface="Consolas" panose="020B0609020204030204" pitchFamily="49" charset="0"/>
              </a:rPr>
              <a:t>2.365</a:t>
            </a:r>
          </a:p>
          <a:p>
            <a:pPr algn="ctr"/>
            <a:endParaRPr lang="en-US" sz="3600" b="1" dirty="0">
              <a:latin typeface="Pragmatica" pitchFamily="2" charset="0"/>
            </a:endParaRPr>
          </a:p>
          <a:p>
            <a:pPr algn="ctr"/>
            <a:r>
              <a:rPr lang="en-US" sz="3600" b="1" dirty="0">
                <a:latin typeface="Pragmatica" pitchFamily="2" charset="0"/>
              </a:rPr>
              <a:t>Float</a:t>
            </a:r>
          </a:p>
        </p:txBody>
      </p:sp>
      <p:sp>
        <p:nvSpPr>
          <p:cNvPr id="20" name="TextBox 19">
            <a:extLst>
              <a:ext uri="{FF2B5EF4-FFF2-40B4-BE49-F238E27FC236}">
                <a16:creationId xmlns:a16="http://schemas.microsoft.com/office/drawing/2014/main" id="{E83A7970-4D6A-497F-90B6-EB9968BDEA68}"/>
              </a:ext>
            </a:extLst>
          </p:cNvPr>
          <p:cNvSpPr txBox="1"/>
          <p:nvPr/>
        </p:nvSpPr>
        <p:spPr>
          <a:xfrm>
            <a:off x="8305800" y="6416479"/>
            <a:ext cx="4876800" cy="1815882"/>
          </a:xfrm>
          <a:prstGeom prst="rect">
            <a:avLst/>
          </a:prstGeom>
          <a:noFill/>
        </p:spPr>
        <p:txBody>
          <a:bodyPr wrap="square" rtlCol="0">
            <a:spAutoFit/>
          </a:bodyPr>
          <a:lstStyle/>
          <a:p>
            <a:pPr algn="ctr"/>
            <a:r>
              <a:rPr lang="en-US" sz="4000" b="1" dirty="0">
                <a:latin typeface="Consolas" panose="020B0609020204030204" pitchFamily="49" charset="0"/>
              </a:rPr>
              <a:t>[1,2,2.5,False]</a:t>
            </a:r>
          </a:p>
          <a:p>
            <a:pPr algn="ctr"/>
            <a:endParaRPr lang="en-US" sz="3600" b="1" dirty="0">
              <a:latin typeface="Pragmatica" pitchFamily="2" charset="0"/>
            </a:endParaRPr>
          </a:p>
          <a:p>
            <a:pPr algn="ctr"/>
            <a:r>
              <a:rPr lang="en-US" sz="3600" b="1" dirty="0">
                <a:latin typeface="Pragmatica" pitchFamily="2" charset="0"/>
              </a:rPr>
              <a:t>List</a:t>
            </a:r>
          </a:p>
        </p:txBody>
      </p:sp>
      <p:pic>
        <p:nvPicPr>
          <p:cNvPr id="7" name="Picture 6">
            <a:extLst>
              <a:ext uri="{FF2B5EF4-FFF2-40B4-BE49-F238E27FC236}">
                <a16:creationId xmlns:a16="http://schemas.microsoft.com/office/drawing/2014/main" id="{2262BB9C-BE22-4FC1-B089-9F6BA3E87FCE}"/>
              </a:ext>
            </a:extLst>
          </p:cNvPr>
          <p:cNvPicPr>
            <a:picLocks noChangeAspect="1"/>
          </p:cNvPicPr>
          <p:nvPr/>
        </p:nvPicPr>
        <p:blipFill>
          <a:blip r:embed="rId11"/>
          <a:stretch>
            <a:fillRect/>
          </a:stretch>
        </p:blipFill>
        <p:spPr>
          <a:xfrm>
            <a:off x="9568094" y="946171"/>
            <a:ext cx="10217782" cy="8010838"/>
          </a:xfrm>
          <a:prstGeom prst="rect">
            <a:avLst/>
          </a:prstGeom>
        </p:spPr>
      </p:pic>
    </p:spTree>
    <p:extLst>
      <p:ext uri="{BB962C8B-B14F-4D97-AF65-F5344CB8AC3E}">
        <p14:creationId xmlns:p14="http://schemas.microsoft.com/office/powerpoint/2010/main" val="4051793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1154162"/>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WELCOME</a:t>
            </a:r>
          </a:p>
        </p:txBody>
      </p:sp>
      <p:sp>
        <p:nvSpPr>
          <p:cNvPr id="9" name="TextBox 9"/>
          <p:cNvSpPr txBox="1"/>
          <p:nvPr/>
        </p:nvSpPr>
        <p:spPr>
          <a:xfrm rot="-5400000">
            <a:off x="-436430" y="7236757"/>
            <a:ext cx="3650350" cy="3927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 for Excel Users</a:t>
            </a:r>
          </a:p>
        </p:txBody>
      </p:sp>
      <p:sp>
        <p:nvSpPr>
          <p:cNvPr id="10" name="TextBox 10"/>
          <p:cNvSpPr txBox="1"/>
          <p:nvPr/>
        </p:nvSpPr>
        <p:spPr>
          <a:xfrm>
            <a:off x="3420038" y="3316520"/>
            <a:ext cx="5905084" cy="2884123"/>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Where are you from?</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What interests you about Python?</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000" spc="30" dirty="0">
                <a:solidFill>
                  <a:srgbClr val="000000"/>
                </a:solidFill>
                <a:latin typeface="Gidole"/>
              </a:rPr>
              <a:t>What have you coded before? </a:t>
            </a:r>
          </a:p>
          <a:p>
            <a:pPr>
              <a:lnSpc>
                <a:spcPts val="3750"/>
              </a:lnSpc>
            </a:pPr>
            <a:endParaRPr lang="en-US" sz="3000" spc="30" dirty="0">
              <a:solidFill>
                <a:srgbClr val="000000"/>
              </a:solidFill>
              <a:latin typeface="Gidol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7236757"/>
            <a:ext cx="3650350" cy="3927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 for Excel Users</a:t>
            </a:r>
          </a:p>
        </p:txBody>
      </p:sp>
      <p:sp>
        <p:nvSpPr>
          <p:cNvPr id="10" name="TextBox 10"/>
          <p:cNvSpPr txBox="1"/>
          <p:nvPr/>
        </p:nvSpPr>
        <p:spPr>
          <a:xfrm>
            <a:off x="3420038" y="3316520"/>
            <a:ext cx="5905084" cy="7269939"/>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Load, view and write spreadsheet files from Python</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Perform common data wrangling tasks such as sorting, filtering, and aggregation</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Navigate and execute code in </a:t>
            </a:r>
            <a:r>
              <a:rPr lang="en-US" sz="3200" spc="30" dirty="0" err="1">
                <a:solidFill>
                  <a:srgbClr val="000000"/>
                </a:solidFill>
                <a:latin typeface="Gidole"/>
              </a:rPr>
              <a:t>Jupyter</a:t>
            </a:r>
            <a:r>
              <a:rPr lang="en-US" sz="3200" spc="30" dirty="0">
                <a:solidFill>
                  <a:srgbClr val="000000"/>
                </a:solidFill>
                <a:latin typeface="Gidole"/>
              </a:rPr>
              <a:t> notebooks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Identify, install and implement useful packages for your needs</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Not panicking</a:t>
            </a: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2129462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236757"/>
            <a:ext cx="3650350" cy="3927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 for Excel Users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err="1">
                <a:solidFill>
                  <a:srgbClr val="000000"/>
                </a:solidFill>
                <a:latin typeface="Gidole"/>
              </a:rPr>
              <a:t>Jupyter</a:t>
            </a:r>
            <a:r>
              <a:rPr lang="en-US" sz="3200" spc="30" dirty="0">
                <a:solidFill>
                  <a:srgbClr val="000000"/>
                </a:solidFill>
                <a:latin typeface="Gidole"/>
              </a:rPr>
              <a:t> notebooks: fill-in-the-blanks, compare to solutions</a:t>
            </a:r>
          </a:p>
          <a:p>
            <a:pPr>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WHY LEARN THIS WAY?</a:t>
            </a:r>
          </a:p>
        </p:txBody>
      </p:sp>
      <p:sp>
        <p:nvSpPr>
          <p:cNvPr id="9" name="TextBox 8">
            <a:extLst>
              <a:ext uri="{FF2B5EF4-FFF2-40B4-BE49-F238E27FC236}">
                <a16:creationId xmlns:a16="http://schemas.microsoft.com/office/drawing/2014/main" id="{9E2C64C7-851E-4E23-AB0C-1FC52128C0D3}"/>
              </a:ext>
            </a:extLst>
          </p:cNvPr>
          <p:cNvSpPr txBox="1"/>
          <p:nvPr/>
        </p:nvSpPr>
        <p:spPr>
          <a:xfrm>
            <a:off x="914400" y="2552700"/>
            <a:ext cx="9588022" cy="4832092"/>
          </a:xfrm>
          <a:prstGeom prst="rect">
            <a:avLst/>
          </a:prstGeom>
          <a:noFill/>
        </p:spPr>
        <p:txBody>
          <a:bodyPr wrap="square" rtlCol="0">
            <a:spAutoFit/>
          </a:bodyPr>
          <a:lstStyle/>
          <a:p>
            <a:r>
              <a:rPr lang="en-US" sz="4400" dirty="0">
                <a:latin typeface="Gidole" panose="02000503000000000000" pitchFamily="50" charset="0"/>
              </a:rPr>
              <a:t>“Students learn new ideas by relating them to what they already know, and then transferring them into their long-term memory.”</a:t>
            </a:r>
          </a:p>
          <a:p>
            <a:endParaRPr lang="en-US" sz="4400" dirty="0">
              <a:latin typeface="Gidole" panose="02000503000000000000" pitchFamily="50" charset="0"/>
            </a:endParaRPr>
          </a:p>
          <a:p>
            <a:r>
              <a:rPr lang="en-US" sz="4400" dirty="0">
                <a:latin typeface="Gidole" panose="02000503000000000000" pitchFamily="50" charset="0"/>
              </a:rPr>
              <a:t>-- Paul Bruno, “How People Learn: An Evidence-Based Approach”</a:t>
            </a:r>
          </a:p>
        </p:txBody>
      </p:sp>
      <p:pic>
        <p:nvPicPr>
          <p:cNvPr id="11" name="Graphic 10" descr="Brain">
            <a:extLst>
              <a:ext uri="{FF2B5EF4-FFF2-40B4-BE49-F238E27FC236}">
                <a16:creationId xmlns:a16="http://schemas.microsoft.com/office/drawing/2014/main" id="{181F6332-CAEC-4A65-8CDE-4B2D8F0743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24414" y="1643214"/>
            <a:ext cx="8033881" cy="8033881"/>
          </a:xfrm>
          <a:prstGeom prst="rect">
            <a:avLst/>
          </a:prstGeom>
        </p:spPr>
      </p:pic>
      <p:pic>
        <p:nvPicPr>
          <p:cNvPr id="1026" name="Picture 2">
            <a:extLst>
              <a:ext uri="{FF2B5EF4-FFF2-40B4-BE49-F238E27FC236}">
                <a16:creationId xmlns:a16="http://schemas.microsoft.com/office/drawing/2014/main" id="{8533518B-EC56-404C-B3A9-A888C3326BD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244387" y="3619500"/>
            <a:ext cx="809625" cy="752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BB7DF32-4B0D-44E1-9840-44678C8BBC8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325600" y="5524500"/>
            <a:ext cx="823680" cy="823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676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UP AND RUNNING FROM SPREADSHEETS TO PYTHON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PYTHON &amp; EXCEL: “YES, AND” DATA ANALYSIS</a:t>
            </a:r>
          </a:p>
        </p:txBody>
      </p:sp>
      <p:pic>
        <p:nvPicPr>
          <p:cNvPr id="2050" name="Picture 2" descr="Children, Happy, Siblings, Hide, Play, Fun, Cheeks">
            <a:extLst>
              <a:ext uri="{FF2B5EF4-FFF2-40B4-BE49-F238E27FC236}">
                <a16:creationId xmlns:a16="http://schemas.microsoft.com/office/drawing/2014/main" id="{67617760-E695-460B-9E05-039F31636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5" y="0"/>
            <a:ext cx="7694211"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931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95400" y="261320"/>
            <a:ext cx="16012206" cy="1209818"/>
          </a:xfrm>
          <a:prstGeom prst="rect">
            <a:avLst/>
          </a:prstGeom>
        </p:spPr>
        <p:txBody>
          <a:bodyPr wrap="square" lIns="0" tIns="0" rIns="0" bIns="0" rtlCol="0" anchor="t">
            <a:spAutoFit/>
          </a:bodyPr>
          <a:lstStyle/>
          <a:p>
            <a:pPr algn="ctr">
              <a:lnSpc>
                <a:spcPts val="10080"/>
              </a:lnSpc>
              <a:spcBef>
                <a:spcPct val="0"/>
              </a:spcBef>
            </a:pPr>
            <a:r>
              <a:rPr lang="en-US" sz="7200" dirty="0">
                <a:solidFill>
                  <a:srgbClr val="000000"/>
                </a:solidFill>
                <a:latin typeface="Open Sans Extra Bold"/>
              </a:rPr>
              <a:t>THE DATA ANALYTICS STACK</a:t>
            </a:r>
          </a:p>
        </p:txBody>
      </p:sp>
      <p:pic>
        <p:nvPicPr>
          <p:cNvPr id="1026" name="Picture 2">
            <a:extLst>
              <a:ext uri="{FF2B5EF4-FFF2-40B4-BE49-F238E27FC236}">
                <a16:creationId xmlns:a16="http://schemas.microsoft.com/office/drawing/2014/main" id="{8FCBDFD7-F826-4AF2-9DC4-4E015E43E2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342" y="1831535"/>
            <a:ext cx="7498321" cy="7410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77ADF9C-E54E-44A4-801B-532359868A14}"/>
              </a:ext>
            </a:extLst>
          </p:cNvPr>
          <p:cNvSpPr/>
          <p:nvPr/>
        </p:nvSpPr>
        <p:spPr>
          <a:xfrm>
            <a:off x="152400" y="9710625"/>
            <a:ext cx="8340809" cy="369332"/>
          </a:xfrm>
          <a:prstGeom prst="rect">
            <a:avLst/>
          </a:prstGeom>
        </p:spPr>
        <p:txBody>
          <a:bodyPr wrap="none">
            <a:spAutoFit/>
          </a:bodyPr>
          <a:lstStyle/>
          <a:p>
            <a:r>
              <a:rPr lang="en-US" dirty="0">
                <a:solidFill>
                  <a:srgbClr val="333333"/>
                </a:solidFill>
                <a:latin typeface="PT Sans"/>
                <a:hlinkClick r:id="rId5"/>
              </a:rPr>
              <a:t>http://www.datacommunitydc.org/blog/2013/09/the-data-products-venn-diagram</a:t>
            </a:r>
            <a:r>
              <a:rPr lang="en-US" dirty="0">
                <a:solidFill>
                  <a:srgbClr val="222222"/>
                </a:solidFill>
                <a:latin typeface="PT Sans"/>
              </a:rPr>
              <a:t> </a:t>
            </a:r>
            <a:endParaRPr lang="en-US" dirty="0"/>
          </a:p>
        </p:txBody>
      </p:sp>
      <p:grpSp>
        <p:nvGrpSpPr>
          <p:cNvPr id="6" name="Group 4">
            <a:extLst>
              <a:ext uri="{FF2B5EF4-FFF2-40B4-BE49-F238E27FC236}">
                <a16:creationId xmlns:a16="http://schemas.microsoft.com/office/drawing/2014/main" id="{362972CA-F6D4-48C5-A45D-22482E629FA9}"/>
              </a:ext>
            </a:extLst>
          </p:cNvPr>
          <p:cNvGrpSpPr/>
          <p:nvPr/>
        </p:nvGrpSpPr>
        <p:grpSpPr>
          <a:xfrm rot="-10800000">
            <a:off x="-2110659" y="-189185"/>
            <a:ext cx="4221318" cy="3655661"/>
            <a:chOff x="0" y="0"/>
            <a:chExt cx="6350000" cy="5499100"/>
          </a:xfrm>
        </p:grpSpPr>
        <p:sp>
          <p:nvSpPr>
            <p:cNvPr id="7" name="Freeform 5">
              <a:extLst>
                <a:ext uri="{FF2B5EF4-FFF2-40B4-BE49-F238E27FC236}">
                  <a16:creationId xmlns:a16="http://schemas.microsoft.com/office/drawing/2014/main" id="{C4ADD5DA-3806-4B47-B75F-2C030989B8BF}"/>
                </a:ext>
              </a:extLst>
            </p:cNvPr>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Tree>
    <p:extLst>
      <p:ext uri="{BB962C8B-B14F-4D97-AF65-F5344CB8AC3E}">
        <p14:creationId xmlns:p14="http://schemas.microsoft.com/office/powerpoint/2010/main" val="40150821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3110</TotalTime>
  <Words>2752</Words>
  <Application>Microsoft Office PowerPoint</Application>
  <PresentationFormat>Custom</PresentationFormat>
  <Paragraphs>201</Paragraphs>
  <Slides>29</Slides>
  <Notes>29</Notes>
  <HiddenSlides>5</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Roboto Mono</vt:lpstr>
      <vt:lpstr>Pragmatica</vt:lpstr>
      <vt:lpstr>Gidole</vt:lpstr>
      <vt:lpstr>Consolas</vt:lpstr>
      <vt:lpstr>League Spartan</vt:lpstr>
      <vt:lpstr>Open Sans Extra Bold</vt:lpstr>
      <vt:lpstr>League Spartan Italics</vt:lpstr>
      <vt:lpstr>Calibri</vt:lpstr>
      <vt:lpstr>Arial</vt:lpstr>
      <vt:lpstr>PT Sans</vt:lpstr>
      <vt:lpstr>League Spartan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274</cp:revision>
  <dcterms:created xsi:type="dcterms:W3CDTF">2006-08-16T00:00:00Z</dcterms:created>
  <dcterms:modified xsi:type="dcterms:W3CDTF">2020-08-11T23:36:30Z</dcterms:modified>
  <dc:identifier>DADurESpNu8</dc:identifier>
</cp:coreProperties>
</file>